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1" r:id="rId6"/>
    <p:sldId id="294" r:id="rId7"/>
    <p:sldId id="287" r:id="rId8"/>
    <p:sldId id="276" r:id="rId9"/>
    <p:sldId id="271" r:id="rId10"/>
    <p:sldId id="293" r:id="rId11"/>
    <p:sldId id="275" r:id="rId12"/>
    <p:sldId id="270" r:id="rId13"/>
    <p:sldId id="282" r:id="rId14"/>
    <p:sldId id="281" r:id="rId15"/>
    <p:sldId id="269" r:id="rId16"/>
    <p:sldId id="262" r:id="rId17"/>
    <p:sldId id="273" r:id="rId18"/>
    <p:sldId id="288" r:id="rId19"/>
    <p:sldId id="285" r:id="rId20"/>
    <p:sldId id="272" r:id="rId21"/>
    <p:sldId id="274" r:id="rId22"/>
    <p:sldId id="260" r:id="rId23"/>
    <p:sldId id="264" r:id="rId24"/>
    <p:sldId id="268" r:id="rId25"/>
    <p:sldId id="289" r:id="rId26"/>
    <p:sldId id="277" r:id="rId27"/>
    <p:sldId id="291" r:id="rId28"/>
    <p:sldId id="266" r:id="rId29"/>
    <p:sldId id="279" r:id="rId30"/>
    <p:sldId id="280" r:id="rId31"/>
    <p:sldId id="290" r:id="rId32"/>
    <p:sldId id="278" r:id="rId33"/>
    <p:sldId id="286" r:id="rId34"/>
    <p:sldId id="267" r:id="rId35"/>
    <p:sldId id="283" r:id="rId36"/>
    <p:sldId id="284" r:id="rId37"/>
    <p:sldId id="292" r:id="rId3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80873" autoAdjust="0"/>
  </p:normalViewPr>
  <p:slideViewPr>
    <p:cSldViewPr>
      <p:cViewPr>
        <p:scale>
          <a:sx n="50" d="100"/>
          <a:sy n="50" d="100"/>
        </p:scale>
        <p:origin x="-1416" y="-2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EB18AEC-DF8B-4717-B52B-C42035023433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EED8AE6-42F7-461B-90AF-A0B57A0816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little background on me.  I teach Chemistry and Physics at Flandreau High School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D8AE6-42F7-461B-90AF-A0B57A08164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D8AE6-42F7-461B-90AF-A0B57A08164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was very rare to find someone who is a ‘pure’ digital</a:t>
            </a:r>
            <a:r>
              <a:rPr lang="en-US" baseline="0" dirty="0" smtClean="0"/>
              <a:t> or conventional cheater.</a:t>
            </a:r>
          </a:p>
          <a:p>
            <a:endParaRPr lang="en-US" baseline="0" dirty="0" smtClean="0"/>
          </a:p>
          <a:p>
            <a:r>
              <a:rPr lang="en-US" baseline="0" dirty="0" smtClean="0"/>
              <a:t>Found very little difference for most ‘cheating’ activities they looked at.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D8AE6-42F7-461B-90AF-A0B57A08164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D8AE6-42F7-461B-90AF-A0B57A08164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46% Agreed</a:t>
            </a:r>
            <a:r>
              <a:rPr lang="en-US" baseline="0" dirty="0" smtClean="0"/>
              <a:t> that they were sometimes overwhelmed to succeed.</a:t>
            </a:r>
          </a:p>
          <a:p>
            <a:endParaRPr lang="en-US" dirty="0" smtClean="0"/>
          </a:p>
          <a:p>
            <a:r>
              <a:rPr lang="en-US" dirty="0" smtClean="0"/>
              <a:t>These tendencies are more pronounced among teens who feel overwhelming pressure to succeed: of the teens who think cheating is acceptable on some level, 54 percent think a personal desire to succeed is justification — that number climbs to 66 percent among students who feel overwhelming pressure to succeed. Of teens who think plagiarism is acceptable, 37 percent cite a personal desire to succeed as justification – that number climbs to 51 percent among students who feel overwhelming pressure to succeed.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D8AE6-42F7-461B-90AF-A0B57A08164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 Students Cheat.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D8AE6-42F7-461B-90AF-A0B57A08164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31774">
              <a:defRPr/>
            </a:pPr>
            <a:r>
              <a:rPr lang="en-US" dirty="0" smtClean="0"/>
              <a:t>AP and IB Students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D8AE6-42F7-461B-90AF-A0B57A08164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D8AE6-42F7-461B-90AF-A0B57A08164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Only</a:t>
            </a:r>
            <a:r>
              <a:rPr lang="en-US" baseline="0" dirty="0" smtClean="0"/>
              <a:t> 17% said that it is sometimes acceptable to plagiarize.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D8AE6-42F7-461B-90AF-A0B57A08164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D8AE6-42F7-461B-90AF-A0B57A08164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D8AE6-42F7-461B-90AF-A0B57A08164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31774">
              <a:defRPr/>
            </a:pPr>
            <a:r>
              <a:rPr lang="en-US" dirty="0" smtClean="0"/>
              <a:t>Junior Achievement and Deloitte have done an</a:t>
            </a:r>
            <a:r>
              <a:rPr lang="en-US" baseline="0" dirty="0" smtClean="0"/>
              <a:t> annual.  Here are some of the results from the latest.</a:t>
            </a:r>
          </a:p>
          <a:p>
            <a:pPr defTabSz="931774">
              <a:defRPr/>
            </a:pPr>
            <a:endParaRPr lang="en-US" baseline="0" dirty="0" smtClean="0"/>
          </a:p>
          <a:p>
            <a:pPr defTabSz="931774">
              <a:defRPr/>
            </a:pPr>
            <a:r>
              <a:rPr lang="en-US" baseline="0" dirty="0" smtClean="0"/>
              <a:t>We have trouble ahead!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D8AE6-42F7-461B-90AF-A0B57A08164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longitudinal study from 8</a:t>
            </a:r>
            <a:r>
              <a:rPr lang="en-US" baseline="30000" dirty="0" smtClean="0"/>
              <a:t>th</a:t>
            </a:r>
            <a:r>
              <a:rPr lang="en-US" dirty="0" smtClean="0"/>
              <a:t> through </a:t>
            </a:r>
            <a:r>
              <a:rPr lang="en-US" smtClean="0"/>
              <a:t>9</a:t>
            </a:r>
            <a:r>
              <a:rPr lang="en-US" baseline="30000" smtClean="0"/>
              <a:t>th</a:t>
            </a:r>
            <a:r>
              <a:rPr lang="en-US" smtClean="0"/>
              <a:t> grade.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D8AE6-42F7-461B-90AF-A0B57A081649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student</a:t>
            </a:r>
            <a:r>
              <a:rPr lang="en-US" baseline="0" dirty="0" smtClean="0"/>
              <a:t> perception survey.  It may or may not accurately represent what is happening.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D8AE6-42F7-461B-90AF-A0B57A081649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D8AE6-42F7-461B-90AF-A0B57A081649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b="1" dirty="0" smtClean="0"/>
              <a:t>Do you think the majority of people in the following groups behave ethically or unethically?	</a:t>
            </a:r>
          </a:p>
          <a:p>
            <a:r>
              <a:rPr lang="en-US" dirty="0" smtClean="0"/>
              <a:t>39% unethical Business Leaders</a:t>
            </a:r>
          </a:p>
          <a:p>
            <a:r>
              <a:rPr lang="en-US" dirty="0" smtClean="0"/>
              <a:t>41% unethical Professional Athletes</a:t>
            </a:r>
          </a:p>
          <a:p>
            <a:r>
              <a:rPr lang="en-US" dirty="0" smtClean="0"/>
              <a:t>47% unethical High</a:t>
            </a:r>
            <a:r>
              <a:rPr lang="en-US" baseline="0" dirty="0" smtClean="0"/>
              <a:t> School Students</a:t>
            </a:r>
          </a:p>
          <a:p>
            <a:r>
              <a:rPr lang="en-US" baseline="0" dirty="0" smtClean="0"/>
              <a:t>64% unethical Politicians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D8AE6-42F7-461B-90AF-A0B57A08164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We’ll see it later, but its not</a:t>
            </a:r>
            <a:r>
              <a:rPr lang="en-US" baseline="0" dirty="0" smtClean="0"/>
              <a:t> that students have two different sets of morals… it just that they aren’t able to connect these other situations to their moral structures.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D8AE6-42F7-461B-90AF-A0B57A08164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 as I say, not as I do.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D8AE6-42F7-461B-90AF-A0B57A08164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Long answer… it depends on their own moral development</a:t>
            </a:r>
            <a:r>
              <a:rPr lang="en-US" baseline="0" dirty="0" smtClean="0"/>
              <a:t> and their family beliefs.  Students from families that have religious home-lives are less likely to cheat.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D8AE6-42F7-461B-90AF-A0B57A08164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D8AE6-42F7-461B-90AF-A0B57A08164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longitudinal study from 8</a:t>
            </a:r>
            <a:r>
              <a:rPr lang="en-US" baseline="30000" dirty="0" smtClean="0"/>
              <a:t>th</a:t>
            </a:r>
            <a:r>
              <a:rPr lang="en-US" dirty="0" smtClean="0"/>
              <a:t> through 9</a:t>
            </a:r>
            <a:r>
              <a:rPr lang="en-US" baseline="30000" dirty="0" smtClean="0"/>
              <a:t>th</a:t>
            </a:r>
            <a:r>
              <a:rPr lang="en-US" dirty="0" smtClean="0"/>
              <a:t> grade.  Cheating stayed the same throughout 8</a:t>
            </a:r>
            <a:r>
              <a:rPr lang="en-US" baseline="30000" dirty="0" smtClean="0"/>
              <a:t>th</a:t>
            </a:r>
            <a:r>
              <a:rPr lang="en-US" dirty="0" smtClean="0"/>
              <a:t> grade year.  Was higher at the start of the 9</a:t>
            </a:r>
            <a:r>
              <a:rPr lang="en-US" baseline="30000" dirty="0" smtClean="0"/>
              <a:t>th</a:t>
            </a:r>
            <a:r>
              <a:rPr lang="en-US" dirty="0" smtClean="0"/>
              <a:t> grade year.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D8AE6-42F7-461B-90AF-A0B57A08164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D8AE6-42F7-461B-90AF-A0B57A08164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6.xml"/><Relationship Id="rId4" Type="http://schemas.openxmlformats.org/officeDocument/2006/relationships/slide" Target="slide3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Morals go Offline When Students Go Online?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discussion of relevant research and what to do with it.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Is there a difference between cheating in Secular and Religious schools?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Students who describe their home as religious </a:t>
            </a:r>
            <a:r>
              <a:rPr lang="en-US" smtClean="0"/>
              <a:t>are less </a:t>
            </a:r>
            <a:r>
              <a:rPr lang="en-US" dirty="0" smtClean="0"/>
              <a:t>likely to cheat.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Bruggeman</a:t>
            </a:r>
            <a:r>
              <a:rPr lang="en-US" dirty="0" smtClean="0"/>
              <a:t> &amp; Hart (2001)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Cheating is lower in the middle school.</a:t>
            </a:r>
          </a:p>
          <a:p>
            <a:endParaRPr lang="en-US" dirty="0" smtClean="0"/>
          </a:p>
          <a:p>
            <a:r>
              <a:rPr lang="en-US" dirty="0" smtClean="0"/>
              <a:t>Cheating increases during the Freshman year and throughout high school.</a:t>
            </a:r>
          </a:p>
          <a:p>
            <a:endParaRPr lang="en-US" dirty="0" smtClean="0"/>
          </a:p>
          <a:p>
            <a:r>
              <a:rPr lang="en-US" dirty="0" smtClean="0"/>
              <a:t>Cheating reduces during college years.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Anderman</a:t>
            </a:r>
            <a:r>
              <a:rPr lang="en-US" dirty="0" smtClean="0"/>
              <a:t> and </a:t>
            </a:r>
            <a:r>
              <a:rPr lang="en-US" dirty="0" err="1" smtClean="0"/>
              <a:t>Midgley</a:t>
            </a:r>
            <a:r>
              <a:rPr lang="en-US" dirty="0" smtClean="0"/>
              <a:t> (2004)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High School students are more likely than Middle school students attribute cheating to personal responsibility.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Middle School students are more likely to attribute cheating to external, uncontrollable circumstances.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Evans and Craig (1990)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Students who think cheating is serious cheat less often.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Students who think that cheating is not serious cheat more often.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Stephens, Young, and Calabrese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Most students mix digital and conventional forms of cheating.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More students reported using ‘cut and paste’ plagiarism online, than from conventional sources.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More students reported using digital cheat sheets than paper cheat sheets during tests and consider it less serious.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Stephens, Young, and Calabrese (2007)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Students are more likely to cheat when they:</a:t>
            </a:r>
          </a:p>
          <a:p>
            <a:r>
              <a:rPr lang="en-US" dirty="0" smtClean="0"/>
              <a:t>Work part time</a:t>
            </a:r>
          </a:p>
          <a:p>
            <a:r>
              <a:rPr lang="en-US" dirty="0" smtClean="0"/>
              <a:t>Have low academic self-concept</a:t>
            </a:r>
          </a:p>
          <a:p>
            <a:r>
              <a:rPr lang="en-US" dirty="0" smtClean="0"/>
              <a:t>Have friends that cheat</a:t>
            </a:r>
          </a:p>
          <a:p>
            <a:r>
              <a:rPr lang="en-US" dirty="0" smtClean="0"/>
              <a:t>Have poor time-management skills</a:t>
            </a:r>
          </a:p>
          <a:p>
            <a:r>
              <a:rPr lang="en-US" dirty="0" smtClean="0"/>
              <a:t>Fear failure</a:t>
            </a:r>
          </a:p>
          <a:p>
            <a:r>
              <a:rPr lang="en-US" dirty="0" smtClean="0"/>
              <a:t>Avoid work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Evans and Craig (1990)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9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Overwhelmed to Succeed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JA/Deloitte Teen Ethics Survey (2008)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2209800"/>
          <a:ext cx="8077200" cy="3505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42551"/>
                <a:gridCol w="1411550"/>
                <a:gridCol w="2823099"/>
              </a:tblGrid>
              <a:tr h="11684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Personal Desire</a:t>
                      </a:r>
                      <a:r>
                        <a:rPr lang="en-US" sz="2800" baseline="0" dirty="0" smtClean="0"/>
                        <a:t> to Succeed justifies…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Total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“Overwhelmed” Students</a:t>
                      </a:r>
                      <a:endParaRPr lang="en-US" sz="2800" dirty="0"/>
                    </a:p>
                  </a:txBody>
                  <a:tcPr/>
                </a:tc>
              </a:tr>
              <a:tr h="1168400">
                <a:tc>
                  <a:txBody>
                    <a:bodyPr/>
                    <a:lstStyle/>
                    <a:p>
                      <a:r>
                        <a:rPr lang="en-US" sz="2800" baseline="0" dirty="0" smtClean="0"/>
                        <a:t>Cheating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54%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66%</a:t>
                      </a:r>
                      <a:endParaRPr lang="en-US" sz="2800" dirty="0"/>
                    </a:p>
                  </a:txBody>
                  <a:tcPr/>
                </a:tc>
              </a:tr>
              <a:tr h="11684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Plagiarism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37%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51%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Pressures on Students</a:t>
            </a:r>
          </a:p>
          <a:p>
            <a:r>
              <a:rPr lang="en-US" dirty="0" smtClean="0"/>
              <a:t>Peers –exclusion from ‘Smart’ group, competition for grades</a:t>
            </a:r>
          </a:p>
          <a:p>
            <a:r>
              <a:rPr lang="en-US" dirty="0" smtClean="0"/>
              <a:t>Parents – awareness of college pressures, scholarships, unreal expectations</a:t>
            </a:r>
          </a:p>
          <a:p>
            <a:r>
              <a:rPr lang="en-US" dirty="0" smtClean="0"/>
              <a:t>Teachers – mostly unaware of their influence, students don’t want to disappoint. </a:t>
            </a:r>
          </a:p>
          <a:p>
            <a:r>
              <a:rPr lang="en-US" dirty="0" smtClean="0"/>
              <a:t>Time – balancing activities, social life, work and school, not enough hours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Taylor, </a:t>
            </a:r>
            <a:r>
              <a:rPr lang="en-US" dirty="0" err="1" smtClean="0"/>
              <a:t>Pogrebin</a:t>
            </a:r>
            <a:r>
              <a:rPr lang="en-US" dirty="0" smtClean="0"/>
              <a:t> and Dodge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Return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83162"/>
          </a:xfrm>
        </p:spPr>
        <p:txBody>
          <a:bodyPr>
            <a:normAutofit/>
          </a:bodyPr>
          <a:lstStyle/>
          <a:p>
            <a:r>
              <a:rPr lang="en-US" sz="6600" dirty="0" smtClean="0"/>
              <a:t>Student Feelings about Cheating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70% of students feel prepared to make ethical decisions in the workplace.</a:t>
            </a:r>
          </a:p>
          <a:p>
            <a:endParaRPr lang="en-US" sz="3600" dirty="0" smtClean="0"/>
          </a:p>
          <a:p>
            <a:r>
              <a:rPr lang="en-US" sz="3600" dirty="0" smtClean="0"/>
              <a:t>39% of students feel that it is sometimes necessary to break rules in order to succeed.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JA/Deloitte Teen Ethics Survey (2008)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Cheating on exams is seen as the most serious type of cheating.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Copying homework is often justified. In a ‘teaching’ setting, with one student helping the other understand, it is not considered cheating.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While there is a perception that students with low GPA’s frequently cheat, but there is frequent cheating among students with High GPA’s.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Taylor, </a:t>
            </a:r>
            <a:r>
              <a:rPr lang="en-US" dirty="0" err="1" smtClean="0"/>
              <a:t>Pogrebin</a:t>
            </a:r>
            <a:r>
              <a:rPr lang="en-US" dirty="0" smtClean="0"/>
              <a:t> and Dodge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Success is defined by the A, not by what was learned or mastered.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Students generally know that cheating is wrong.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Cheating is seen as sometimes necessary, due to the pressure to perform.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Among AP/IB students, cheating students rarely develop a pattern of dishonesty.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Taylor, </a:t>
            </a:r>
            <a:r>
              <a:rPr lang="en-US" dirty="0" err="1" smtClean="0"/>
              <a:t>Pogrebin</a:t>
            </a:r>
            <a:r>
              <a:rPr lang="en-US" dirty="0" smtClean="0"/>
              <a:t> and Dodge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606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324600"/>
                <a:gridCol w="1905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kern="1200" baseline="0" dirty="0" smtClean="0"/>
                        <a:t>Rational For Plagiarizing</a:t>
                      </a:r>
                      <a:endParaRPr lang="en-US" sz="36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/>
                        <a:t>Not enough time to do the assignment	</a:t>
                      </a:r>
                      <a:endParaRPr lang="en-US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/>
                        <a:t>Personal desire to succeed in school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/>
                        <a:t>Pressure from parents to succeed in school</a:t>
                      </a:r>
                      <a:endParaRPr lang="en-US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/>
                        <a:t>Everyone else does it</a:t>
                      </a:r>
                      <a:endParaRPr lang="en-US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/>
                        <a:t>Thrill of possibly not getting caught plagiarizing</a:t>
                      </a:r>
                      <a:endParaRPr lang="en-US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/>
                        <a:t>Peer pressure</a:t>
                      </a:r>
                      <a:endParaRPr lang="en-US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/>
                        <a:t>Some other reason</a:t>
                      </a:r>
                      <a:endParaRPr lang="en-US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/>
                        <a:t>I don’t know</a:t>
                      </a:r>
                      <a:endParaRPr lang="en-US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JA/Deloitte Teen Ethics Survey(2008)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2362200"/>
          <a:ext cx="8229600" cy="3986276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7010400"/>
                <a:gridCol w="1219200"/>
              </a:tblGrid>
              <a:tr h="751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I felt I had no time to do my own paper.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28.1%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1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/>
                        <a:t>I felt unprepared to write the paper on my own. 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/>
                        <a:t>26.3%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1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/>
                        <a:t>I was not interested in the subject of my paper. 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/>
                        <a:t>21.1%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1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/>
                        <a:t>If I wasn’t allowed to do it, the teacher should have explicitly said so.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/>
                        <a:t>14.0%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1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/>
                        <a:t>I knew I would not get caught.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12.3%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Sisti</a:t>
            </a:r>
            <a:r>
              <a:rPr lang="en-US" dirty="0" smtClean="0"/>
              <a:t> (2007)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3716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How do students justify Internet plagiarism?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2362200"/>
          <a:ext cx="8229600" cy="3910584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7010400"/>
                <a:gridCol w="1219200"/>
              </a:tblGrid>
              <a:tr h="751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I think it is okay to use papers from the Internet.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/>
                        <a:t>8.8%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1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If I wasn’t allowed to do it, someone should make it impossible </a:t>
                      </a:r>
                      <a:r>
                        <a:rPr lang="en-US" sz="2400" dirty="0" smtClean="0"/>
                        <a:t>to do</a:t>
                      </a:r>
                      <a:r>
                        <a:rPr lang="en-US" sz="2400" dirty="0"/>
                        <a:t>.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/>
                        <a:t>7.0%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1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/>
                        <a:t>I think it’s fun to beat the system. 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/>
                        <a:t>7.0%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1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/>
                        <a:t>I felt like my teacher would not care. 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/>
                        <a:t>7.0%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1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/>
                        <a:t>Some of my friends or classmates do it.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5.3%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Sisti</a:t>
            </a:r>
            <a:r>
              <a:rPr lang="en-US" dirty="0" smtClean="0"/>
              <a:t> (2007)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3716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How do students justify Internet plagiarism?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Return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6562"/>
          </a:xfrm>
        </p:spPr>
        <p:txBody>
          <a:bodyPr>
            <a:normAutofit/>
          </a:bodyPr>
          <a:lstStyle/>
          <a:p>
            <a:r>
              <a:rPr lang="en-US" sz="6600" dirty="0" smtClean="0"/>
              <a:t>How do teacher effect their classroom?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high performance goal structure lead to more cheating.</a:t>
            </a:r>
          </a:p>
          <a:p>
            <a:endParaRPr lang="en-US" dirty="0" smtClean="0"/>
          </a:p>
          <a:p>
            <a:r>
              <a:rPr lang="en-US" dirty="0" smtClean="0"/>
              <a:t>A high mastery goal structure lead to less cheating.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Anderman</a:t>
            </a:r>
            <a:r>
              <a:rPr lang="en-US" dirty="0" smtClean="0"/>
              <a:t> and </a:t>
            </a:r>
            <a:r>
              <a:rPr lang="en-US" dirty="0" err="1" smtClean="0"/>
              <a:t>Midgley</a:t>
            </a:r>
            <a:r>
              <a:rPr lang="en-US" dirty="0" smtClean="0"/>
              <a:t> (2004)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Students are more likely to cheat when the teacher: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Is a tough grader</a:t>
            </a:r>
          </a:p>
          <a:p>
            <a:r>
              <a:rPr lang="en-US" dirty="0" smtClean="0"/>
              <a:t>Is unfriendly, boring or dull</a:t>
            </a:r>
          </a:p>
          <a:p>
            <a:r>
              <a:rPr lang="en-US" dirty="0" smtClean="0"/>
              <a:t>Has high expectations of student performance</a:t>
            </a:r>
          </a:p>
          <a:p>
            <a:r>
              <a:rPr lang="en-US" dirty="0" smtClean="0"/>
              <a:t>Cover a lot of material</a:t>
            </a:r>
          </a:p>
          <a:p>
            <a:r>
              <a:rPr lang="en-US" dirty="0" smtClean="0"/>
              <a:t>Is disorganized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Evans and Craig (1990)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Teachers fall into one of 4 groups, based on what they feel about plagiarism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Given up – it is impossible to tell who did what</a:t>
            </a:r>
          </a:p>
          <a:p>
            <a:r>
              <a:rPr lang="en-US" dirty="0" smtClean="0"/>
              <a:t>In retreat – use traditional methods to assure academic honesty</a:t>
            </a:r>
          </a:p>
          <a:p>
            <a:r>
              <a:rPr lang="en-US" dirty="0" smtClean="0"/>
              <a:t>Needed guidance – are looking for solutions that incorporate Internet resources</a:t>
            </a:r>
          </a:p>
          <a:p>
            <a:r>
              <a:rPr lang="en-US" dirty="0" smtClean="0"/>
              <a:t>Teachers who have developed a strategy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Williams (2001)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Students ranked themselves below Professional Athletes and Business leaders on Ethics.</a:t>
            </a:r>
          </a:p>
          <a:p>
            <a:endParaRPr lang="en-US" sz="3600" dirty="0" smtClean="0"/>
          </a:p>
          <a:p>
            <a:r>
              <a:rPr lang="en-US" sz="3600" dirty="0" smtClean="0"/>
              <a:t>The only group that students ranked lower was Politicians.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JA/Deloitte Teen Ethics Survey(2008)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Teacher developed strategies incorporate the following</a:t>
            </a:r>
          </a:p>
          <a:p>
            <a:r>
              <a:rPr lang="en-US" dirty="0" smtClean="0"/>
              <a:t>A </a:t>
            </a:r>
            <a:r>
              <a:rPr lang="en-US" b="1" u="sng" dirty="0" smtClean="0"/>
              <a:t>C</a:t>
            </a:r>
            <a:r>
              <a:rPr lang="en-US" u="sng" dirty="0" smtClean="0"/>
              <a:t>ulture</a:t>
            </a:r>
            <a:r>
              <a:rPr lang="en-US" dirty="0" smtClean="0"/>
              <a:t> of honesty</a:t>
            </a:r>
          </a:p>
          <a:p>
            <a:r>
              <a:rPr lang="en-US" b="1" u="sng" dirty="0" smtClean="0"/>
              <a:t>O</a:t>
            </a:r>
            <a:r>
              <a:rPr lang="en-US" u="sng" dirty="0" smtClean="0"/>
              <a:t>bservation</a:t>
            </a:r>
            <a:r>
              <a:rPr lang="en-US" dirty="0" smtClean="0"/>
              <a:t> of Students’ continual work</a:t>
            </a:r>
          </a:p>
          <a:p>
            <a:r>
              <a:rPr lang="en-US" b="1" u="sng" dirty="0" smtClean="0"/>
              <a:t>R</a:t>
            </a:r>
            <a:r>
              <a:rPr lang="en-US" u="sng" dirty="0" smtClean="0"/>
              <a:t>eview</a:t>
            </a:r>
            <a:r>
              <a:rPr lang="en-US" dirty="0" smtClean="0"/>
              <a:t> of intermediate drafts</a:t>
            </a:r>
          </a:p>
          <a:p>
            <a:r>
              <a:rPr lang="en-US" dirty="0" smtClean="0"/>
              <a:t>Ongoing </a:t>
            </a:r>
            <a:r>
              <a:rPr lang="en-US" b="1" u="sng" dirty="0" smtClean="0"/>
              <a:t>D</a:t>
            </a:r>
            <a:r>
              <a:rPr lang="en-US" u="sng" dirty="0" smtClean="0"/>
              <a:t>iscussion</a:t>
            </a:r>
            <a:r>
              <a:rPr lang="en-US" dirty="0" smtClean="0"/>
              <a:t> with the students</a:t>
            </a:r>
          </a:p>
          <a:p>
            <a:pPr algn="ctr">
              <a:buNone/>
            </a:pPr>
            <a:r>
              <a:rPr lang="en-US" sz="8000" b="1" dirty="0" smtClean="0"/>
              <a:t>CORD</a:t>
            </a:r>
            <a:endParaRPr lang="en-US" sz="80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Williams (2001)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Return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54562"/>
          </a:xfrm>
        </p:spPr>
        <p:txBody>
          <a:bodyPr>
            <a:normAutofit/>
          </a:bodyPr>
          <a:lstStyle/>
          <a:p>
            <a:r>
              <a:rPr lang="en-US" sz="6600" dirty="0" smtClean="0"/>
              <a:t>Recommendations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Teachers who use CORD reduce the amount of cheating and plagiarism in their classes.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 </a:t>
            </a:r>
            <a:r>
              <a:rPr lang="en-US" b="1" u="sng" dirty="0" smtClean="0"/>
              <a:t>C</a:t>
            </a:r>
            <a:r>
              <a:rPr lang="en-US" u="sng" dirty="0" smtClean="0"/>
              <a:t>ulture</a:t>
            </a:r>
            <a:r>
              <a:rPr lang="en-US" dirty="0" smtClean="0"/>
              <a:t> of honesty</a:t>
            </a:r>
          </a:p>
          <a:p>
            <a:endParaRPr lang="en-US" dirty="0" smtClean="0"/>
          </a:p>
          <a:p>
            <a:r>
              <a:rPr lang="en-US" b="1" u="sng" dirty="0" smtClean="0"/>
              <a:t>O</a:t>
            </a:r>
            <a:r>
              <a:rPr lang="en-US" u="sng" dirty="0" smtClean="0"/>
              <a:t>bservation</a:t>
            </a:r>
            <a:r>
              <a:rPr lang="en-US" dirty="0" smtClean="0"/>
              <a:t> of Students’ continual work</a:t>
            </a:r>
          </a:p>
          <a:p>
            <a:endParaRPr lang="en-US" dirty="0" smtClean="0"/>
          </a:p>
          <a:p>
            <a:r>
              <a:rPr lang="en-US" b="1" u="sng" dirty="0" smtClean="0"/>
              <a:t>R</a:t>
            </a:r>
            <a:r>
              <a:rPr lang="en-US" u="sng" dirty="0" smtClean="0"/>
              <a:t>eview</a:t>
            </a:r>
            <a:r>
              <a:rPr lang="en-US" dirty="0" smtClean="0"/>
              <a:t> of intermediate drafts</a:t>
            </a:r>
          </a:p>
          <a:p>
            <a:endParaRPr lang="en-US" dirty="0" smtClean="0"/>
          </a:p>
          <a:p>
            <a:r>
              <a:rPr lang="en-US" dirty="0" smtClean="0"/>
              <a:t>Ongoing </a:t>
            </a:r>
            <a:r>
              <a:rPr lang="en-US" b="1" u="sng" dirty="0" smtClean="0"/>
              <a:t>D</a:t>
            </a:r>
            <a:r>
              <a:rPr lang="en-US" u="sng" dirty="0" smtClean="0"/>
              <a:t>iscussion</a:t>
            </a:r>
            <a:r>
              <a:rPr lang="en-US" dirty="0" smtClean="0"/>
              <a:t> with the students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Williams (2001)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Examination of your own teaching practices to avoid unwittingly encouraging cheating behaviors.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Take a stand against cheating early.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Objectively discuss cheating with the goal of reconciling differing opinions about cheating, may reduce cheating in classrooms.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Evens and Craig (1990)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 and the Internet enable cheating, they are not the cause of cheating.</a:t>
            </a:r>
          </a:p>
          <a:p>
            <a:endParaRPr lang="en-US" dirty="0" smtClean="0"/>
          </a:p>
          <a:p>
            <a:r>
              <a:rPr lang="en-US" dirty="0" smtClean="0"/>
              <a:t>So far teachers have been reactive, not proactive.  </a:t>
            </a:r>
          </a:p>
          <a:p>
            <a:endParaRPr lang="en-US" dirty="0" smtClean="0"/>
          </a:p>
          <a:p>
            <a:pPr lvl="1"/>
            <a:r>
              <a:rPr lang="en-US" dirty="0" err="1" smtClean="0"/>
              <a:t>Doccop</a:t>
            </a:r>
            <a:r>
              <a:rPr lang="en-US" dirty="0" smtClean="0"/>
              <a:t>, </a:t>
            </a:r>
            <a:r>
              <a:rPr lang="en-US" dirty="0" err="1" smtClean="0"/>
              <a:t>Turnitin</a:t>
            </a:r>
            <a:r>
              <a:rPr lang="en-US" dirty="0" smtClean="0"/>
              <a:t>, and other text checking websites don’t prevent plagiarism only catch it after the fact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Stephens, Young, and Calabrese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should seek to prevent plagiarism.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Create interesting assignments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Require drafts, and intermediate products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Discuss throughout school the importance values such as honesty, trust, fairness, respect and responsibility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Stephens, Young, and Calabrese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NETS∙T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Disconnect between digital and normal life</a:t>
            </a:r>
          </a:p>
          <a:p>
            <a:endParaRPr lang="en-US" sz="2800" dirty="0" smtClean="0"/>
          </a:p>
          <a:p>
            <a:r>
              <a:rPr lang="en-US" sz="2800" dirty="0" smtClean="0"/>
              <a:t>More than 57% said that it was unfair for employers to make decisions based on students’ MySpace or </a:t>
            </a:r>
            <a:r>
              <a:rPr lang="en-US" sz="2800" dirty="0" err="1" smtClean="0"/>
              <a:t>FaceBook</a:t>
            </a:r>
            <a:r>
              <a:rPr lang="en-US" sz="2800" dirty="0" smtClean="0"/>
              <a:t> pages.</a:t>
            </a:r>
          </a:p>
          <a:p>
            <a:endParaRPr lang="en-US" sz="2800" dirty="0" smtClean="0"/>
          </a:p>
          <a:p>
            <a:r>
              <a:rPr lang="en-US" sz="2800" dirty="0" smtClean="0"/>
              <a:t>47% said that it is ok on some level to download music, but only 5% are ok to steal from a store.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JA/Deloitte Teen Ethics Survey(2008)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Nearly 25% of the students who admitted to lying to their parents say that lying is never acceptable.</a:t>
            </a:r>
          </a:p>
          <a:p>
            <a:endParaRPr lang="en-US" dirty="0" smtClean="0"/>
          </a:p>
          <a:p>
            <a:r>
              <a:rPr lang="en-US" dirty="0" smtClean="0"/>
              <a:t>Nearly 25% of students who cheated on a test or plagiarized say that they know that it is not ok.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JA/Deloitte Teen Ethics Survey (2008)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are more perceptive </a:t>
            </a:r>
            <a:r>
              <a:rPr lang="en-US" smtClean="0"/>
              <a:t>than teachers when </a:t>
            </a:r>
            <a:r>
              <a:rPr lang="en-US" dirty="0" smtClean="0"/>
              <a:t>cheating happens in their classrooms.</a:t>
            </a:r>
          </a:p>
          <a:p>
            <a:endParaRPr lang="en-US" dirty="0" smtClean="0"/>
          </a:p>
          <a:p>
            <a:r>
              <a:rPr lang="en-US" dirty="0" smtClean="0"/>
              <a:t>Students and teachers often have different thresholds for cheating.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Craig and Evans (1990)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38400" y="609600"/>
            <a:ext cx="5029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hlinkClick r:id="rId2" action="ppaction://hlinksldjump"/>
              </a:rPr>
              <a:t>Who Cheats and Why?</a:t>
            </a:r>
            <a:endParaRPr lang="en-US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2514600"/>
            <a:ext cx="4114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hlinkClick r:id="rId3" action="ppaction://hlinksldjump"/>
              </a:rPr>
              <a:t>Student Perceptions of Cheating</a:t>
            </a:r>
            <a:endParaRPr lang="en-US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1066800" y="4876800"/>
            <a:ext cx="541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hlinkClick r:id="rId4" action="ppaction://hlinksldjump"/>
              </a:rPr>
              <a:t>Recommendations… not yet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838200" y="2667000"/>
            <a:ext cx="289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hlinkClick r:id="rId5" action="ppaction://hlinksldjump"/>
              </a:rPr>
              <a:t>Teacher Effects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21162"/>
          </a:xfrm>
        </p:spPr>
        <p:txBody>
          <a:bodyPr>
            <a:normAutofit/>
          </a:bodyPr>
          <a:lstStyle/>
          <a:p>
            <a:r>
              <a:rPr lang="en-US" sz="6600" dirty="0" smtClean="0"/>
              <a:t>Who Cheats and Why?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Is there a difference between cheating in Secular and Religious schools?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Short answer… No.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Students are likely to cheat whenever they can get away with it, and have little regard for consequences.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Bruggeman</a:t>
            </a:r>
            <a:r>
              <a:rPr lang="en-US" dirty="0" smtClean="0"/>
              <a:t> &amp; Hart (2001)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3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2|7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6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|0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6.1|5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6.1|5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628</TotalTime>
  <Words>1632</Words>
  <Application>Microsoft Office PowerPoint</Application>
  <PresentationFormat>On-screen Show (4:3)</PresentationFormat>
  <Paragraphs>253</Paragraphs>
  <Slides>37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Concourse</vt:lpstr>
      <vt:lpstr>Do Morals go Offline When Students Go Online?</vt:lpstr>
      <vt:lpstr>JA/Deloitte Teen Ethics Survey (2008)</vt:lpstr>
      <vt:lpstr>JA/Deloitte Teen Ethics Survey(2008)</vt:lpstr>
      <vt:lpstr>JA/Deloitte Teen Ethics Survey(2008)</vt:lpstr>
      <vt:lpstr>JA/Deloitte Teen Ethics Survey (2008)</vt:lpstr>
      <vt:lpstr>Craig and Evans (1990)</vt:lpstr>
      <vt:lpstr>Slide 7</vt:lpstr>
      <vt:lpstr>Who Cheats and Why?</vt:lpstr>
      <vt:lpstr>Bruggeman &amp; Hart (2001)</vt:lpstr>
      <vt:lpstr>Bruggeman &amp; Hart (2001)</vt:lpstr>
      <vt:lpstr>Anderman and Midgley (2004)</vt:lpstr>
      <vt:lpstr>Evans and Craig (1990)</vt:lpstr>
      <vt:lpstr>Stephens, Young, and Calabrese</vt:lpstr>
      <vt:lpstr>Stephens, Young, and Calabrese (2007)</vt:lpstr>
      <vt:lpstr>Evans and Craig (1990)</vt:lpstr>
      <vt:lpstr>JA/Deloitte Teen Ethics Survey (2008)</vt:lpstr>
      <vt:lpstr>Taylor, Pogrebin and Dodge</vt:lpstr>
      <vt:lpstr>Return</vt:lpstr>
      <vt:lpstr>Student Feelings about Cheating</vt:lpstr>
      <vt:lpstr>Taylor, Pogrebin and Dodge</vt:lpstr>
      <vt:lpstr>Taylor, Pogrebin and Dodge</vt:lpstr>
      <vt:lpstr>JA/Deloitte Teen Ethics Survey(2008)</vt:lpstr>
      <vt:lpstr>Sisti (2007)</vt:lpstr>
      <vt:lpstr>Sisti (2007)</vt:lpstr>
      <vt:lpstr>Return</vt:lpstr>
      <vt:lpstr>How do teacher effect their classroom?</vt:lpstr>
      <vt:lpstr>Anderman and Midgley (2004)</vt:lpstr>
      <vt:lpstr>Evans and Craig (1990)</vt:lpstr>
      <vt:lpstr>Williams (2001)</vt:lpstr>
      <vt:lpstr>Williams (2001)</vt:lpstr>
      <vt:lpstr>Return</vt:lpstr>
      <vt:lpstr>Recommendations</vt:lpstr>
      <vt:lpstr>Williams (2001)</vt:lpstr>
      <vt:lpstr>Evens and Craig (1990)</vt:lpstr>
      <vt:lpstr>Stephens, Young, and Calabrese </vt:lpstr>
      <vt:lpstr>Stephens, Young, and Calabrese</vt:lpstr>
      <vt:lpstr>NETS∙T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Morals go Offline When Students Go Online?</dc:title>
  <dc:creator>Jeremy</dc:creator>
  <cp:lastModifiedBy>Jeremy</cp:lastModifiedBy>
  <cp:revision>73</cp:revision>
  <dcterms:created xsi:type="dcterms:W3CDTF">2006-08-16T00:00:00Z</dcterms:created>
  <dcterms:modified xsi:type="dcterms:W3CDTF">2009-04-18T13:03:25Z</dcterms:modified>
</cp:coreProperties>
</file>